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notesMasterIdLst>
    <p:notesMasterId r:id="rId31"/>
  </p:notesMasterIdLst>
  <p:sldIdLst>
    <p:sldId id="257" r:id="rId5"/>
    <p:sldId id="260" r:id="rId6"/>
    <p:sldId id="261" r:id="rId7"/>
    <p:sldId id="258" r:id="rId8"/>
    <p:sldId id="286" r:id="rId9"/>
    <p:sldId id="259" r:id="rId10"/>
    <p:sldId id="263" r:id="rId11"/>
    <p:sldId id="269" r:id="rId12"/>
    <p:sldId id="277" r:id="rId13"/>
    <p:sldId id="276" r:id="rId14"/>
    <p:sldId id="264" r:id="rId15"/>
    <p:sldId id="290" r:id="rId16"/>
    <p:sldId id="270" r:id="rId17"/>
    <p:sldId id="288" r:id="rId18"/>
    <p:sldId id="292" r:id="rId19"/>
    <p:sldId id="280" r:id="rId20"/>
    <p:sldId id="273" r:id="rId21"/>
    <p:sldId id="262" r:id="rId22"/>
    <p:sldId id="282" r:id="rId23"/>
    <p:sldId id="283" r:id="rId24"/>
    <p:sldId id="284" r:id="rId25"/>
    <p:sldId id="268" r:id="rId26"/>
    <p:sldId id="285" r:id="rId27"/>
    <p:sldId id="278" r:id="rId28"/>
    <p:sldId id="289" r:id="rId29"/>
    <p:sldId id="291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42486-ECC1-4401-B61F-4B63822F0FB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21851-989F-4A4B-AD1E-F79E67754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85874-8FC1-4B67-B1A3-2FF80878FAB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863385" y="685481"/>
            <a:ext cx="3131231" cy="342953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CE1DE-D3EB-4B5F-8873-00CBD9CD9E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09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863385" y="685481"/>
            <a:ext cx="3131231" cy="342953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CE1DE-D3EB-4B5F-8873-00CBD9CD9E2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35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863385" y="685481"/>
            <a:ext cx="3131231" cy="3429534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CE1DE-D3EB-4B5F-8873-00CBD9CD9E27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2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CE1DE-D3EB-4B5F-8873-00CBD9CD9E2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94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2733675"/>
            <a:ext cx="8305800" cy="70485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5" y="3419475"/>
            <a:ext cx="8305800" cy="457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0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685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926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1752600"/>
            <a:ext cx="3657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657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17825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0972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7078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701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494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1303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6808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80163" y="142875"/>
            <a:ext cx="2078037" cy="60293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2875" y="142875"/>
            <a:ext cx="6084888" cy="60293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96995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2" y="2404534"/>
            <a:ext cx="5825203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2" y="4050837"/>
            <a:ext cx="582520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76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37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07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7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9" y="2160590"/>
            <a:ext cx="3138026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86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737248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737248"/>
            <a:ext cx="3139214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9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9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8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8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7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53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59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6" y="3632201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48312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48312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E48312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77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1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1"/>
            <a:ext cx="644750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48312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48312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7457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1" y="4013201"/>
            <a:ext cx="644750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55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6" y="609603"/>
            <a:ext cx="978557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2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E48312"/>
                </a:solidFill>
              </a:rPr>
              <a:pPr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81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4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440950" y="1988633"/>
            <a:ext cx="4262100" cy="1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440950" y="3157333"/>
            <a:ext cx="4262100" cy="1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52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8000">
        <p14:prism/>
      </p:transition>
    </mc:Choice>
    <mc:Fallback xmlns="">
      <p:transition spd="slow" advClick="0" advTm="18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2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8000">
        <p14:prism/>
      </p:transition>
    </mc:Choice>
    <mc:Fallback xmlns="">
      <p:transition spd="slow" advClick="0" advTm="1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06/12/2021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142875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6"/>
            <a:ext cx="683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000000">
                    <a:tint val="75000"/>
                  </a:srgbClr>
                </a:solidFill>
              </a:rPr>
              <a:pPr defTabSz="457200"/>
              <a:t>12/6/2021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6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6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E48312"/>
                </a:solidFill>
              </a:rPr>
              <a:pPr defTabSz="457200"/>
              <a:t>‹N°›</a:t>
            </a:fld>
            <a:endParaRPr lang="en-US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4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December 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13.jpeg"/><Relationship Id="rId2" Type="http://schemas.openxmlformats.org/officeDocument/2006/relationships/hyperlink" Target="http://www.last-na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cid:part2.25473BDF.9B8DCBAB@respadd.org" TargetMode="External"/><Relationship Id="rId5" Type="http://schemas.openxmlformats.org/officeDocument/2006/relationships/image" Target="../media/image24.jpeg"/><Relationship Id="rId4" Type="http://schemas.openxmlformats.org/officeDocument/2006/relationships/image" Target="cid:image003.png@01D682C5.2796A2C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528" y="1556793"/>
            <a:ext cx="8305260" cy="2088231"/>
          </a:xfrm>
        </p:spPr>
        <p:txBody>
          <a:bodyPr>
            <a:noAutofit/>
          </a:bodyPr>
          <a:lstStyle/>
          <a:p>
            <a:pPr>
              <a:tabLst>
                <a:tab pos="987425" algn="l"/>
              </a:tabLst>
            </a:pPr>
            <a:r>
              <a:rPr lang="en-US" b="1" dirty="0">
                <a:solidFill>
                  <a:srgbClr val="AFDC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CLINIQUE SANS TABAC</a:t>
            </a:r>
            <a:br>
              <a:rPr lang="en-US" b="1" dirty="0">
                <a:solidFill>
                  <a:srgbClr val="AFDC7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rgbClr val="AFDC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br>
              <a:rPr lang="en-US" b="1" dirty="0">
                <a:solidFill>
                  <a:srgbClr val="AFDC7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>
                <a:solidFill>
                  <a:srgbClr val="AFDC7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OBJECTIF 2021</a:t>
            </a:r>
            <a:endParaRPr lang="ru-RU" b="1" dirty="0">
              <a:solidFill>
                <a:srgbClr val="AFDC7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7"/>
            <a:ext cx="229684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6D46A01B-15F0-4889-B003-FFEC27A76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1024517"/>
            <a:ext cx="2232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endParaRPr lang="ru-RU" kern="0" dirty="0"/>
          </a:p>
        </p:txBody>
      </p:sp>
      <p:pic>
        <p:nvPicPr>
          <p:cNvPr id="2050" name="Picture 2" descr="P:\Services medicaux 30\Psychologue\Déborah RAVARD\HOPITAL SANS TABAC\NOTRE PROJET\logo_clinique_sainte_an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8980"/>
            <a:ext cx="7801205" cy="1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49121"/>
      </p:ext>
    </p:extLst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CBB6F-2094-4DB1-960C-734C6CF6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5942"/>
            <a:ext cx="6794843" cy="70022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BROCHURE «  EFFETS, PREVENTION, CONSEILS »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E1FA42-DF99-4E08-B58E-4BAC2F267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700"/>
          <a:stretch/>
        </p:blipFill>
        <p:spPr>
          <a:xfrm>
            <a:off x="540597" y="916633"/>
            <a:ext cx="6480000" cy="56464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152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412776"/>
          </a:xfrm>
        </p:spPr>
        <p:txBody>
          <a:bodyPr>
            <a:noAutofit/>
          </a:bodyPr>
          <a:lstStyle/>
          <a:p>
            <a:r>
              <a:rPr lang="fr-FR" sz="3600" b="1" dirty="0"/>
              <a:t>Norme 3 : Formation initiales et continues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800" b="1" u="sng" dirty="0"/>
              <a:t>Objectifs</a:t>
            </a:r>
          </a:p>
          <a:p>
            <a:pPr algn="just"/>
            <a:r>
              <a:rPr lang="fr-FR" sz="2200" dirty="0"/>
              <a:t>Tout le personnel y compris les cadres sont tenus d’assister aux réunions d’informations et de prendre connaissances des instructions relatives à la politique.</a:t>
            </a:r>
          </a:p>
          <a:p>
            <a:pPr algn="just"/>
            <a:r>
              <a:rPr lang="fr-FR" sz="2200" dirty="0"/>
              <a:t>Permettre qu’au moins 1 soignante </a:t>
            </a:r>
            <a:r>
              <a:rPr lang="fr-FR" sz="2200" dirty="0" err="1"/>
              <a:t>référente</a:t>
            </a:r>
            <a:r>
              <a:rPr lang="fr-FR" sz="2200" dirty="0"/>
              <a:t> soit formée aux premiers gestes en </a:t>
            </a:r>
            <a:r>
              <a:rPr lang="fr-FR" sz="2200" dirty="0" err="1"/>
              <a:t>Tabacologie</a:t>
            </a:r>
            <a:r>
              <a:rPr lang="fr-FR" sz="2200" dirty="0"/>
              <a:t>.</a:t>
            </a:r>
          </a:p>
          <a:p>
            <a:pPr marL="0" indent="0" algn="ctr">
              <a:buNone/>
            </a:pPr>
            <a:r>
              <a:rPr lang="fr-FR" sz="2200" b="1" u="sng" dirty="0">
                <a:solidFill>
                  <a:srgbClr val="00B050"/>
                </a:solidFill>
              </a:rPr>
              <a:t>Fait</a:t>
            </a:r>
            <a:r>
              <a:rPr lang="fr-FR" sz="2200" b="1" dirty="0">
                <a:solidFill>
                  <a:srgbClr val="00B050"/>
                </a:solidFill>
              </a:rPr>
              <a:t> :</a:t>
            </a:r>
          </a:p>
          <a:p>
            <a:pPr>
              <a:buFont typeface="Wingdings" pitchFamily="2" charset="2"/>
              <a:buChar char="Ø"/>
            </a:pPr>
            <a:r>
              <a:rPr lang="fr-FR" sz="2200" b="1" dirty="0">
                <a:solidFill>
                  <a:srgbClr val="00B050"/>
                </a:solidFill>
              </a:rPr>
              <a:t>Deux </a:t>
            </a:r>
            <a:r>
              <a:rPr lang="fr-FR" sz="2200" b="1" dirty="0" err="1">
                <a:solidFill>
                  <a:srgbClr val="00B050"/>
                </a:solidFill>
              </a:rPr>
              <a:t>référentes</a:t>
            </a:r>
            <a:r>
              <a:rPr lang="fr-FR" sz="2200" b="1" dirty="0">
                <a:solidFill>
                  <a:srgbClr val="00B050"/>
                </a:solidFill>
              </a:rPr>
              <a:t> : Charlotte KANOUNI et Clémence COLLIN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200" b="1" dirty="0">
                <a:solidFill>
                  <a:srgbClr val="00B050"/>
                </a:solidFill>
              </a:rPr>
              <a:t>Créer un véritable réseau en addictologie avec les partenaires et référent CORREAD, L.A.S.T et le RESPADD.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200" b="1" dirty="0">
                <a:solidFill>
                  <a:srgbClr val="00B050"/>
                </a:solidFill>
              </a:rPr>
              <a:t>Visio formation disponibles tous les mois par CORREAD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200" b="1" dirty="0">
                <a:solidFill>
                  <a:srgbClr val="00B050"/>
                </a:solidFill>
              </a:rPr>
              <a:t>Conférence par le CORREAD en octobre 2020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200" b="1" dirty="0">
                <a:solidFill>
                  <a:srgbClr val="00B050"/>
                </a:solidFill>
              </a:rPr>
              <a:t>Formation par le CORREAD en juin 2021 en interne </a:t>
            </a:r>
          </a:p>
          <a:p>
            <a:pPr marL="0" indent="0" algn="ctr">
              <a:buNone/>
            </a:pPr>
            <a:r>
              <a:rPr lang="fr-FR" sz="2200" b="1" u="sng" dirty="0">
                <a:solidFill>
                  <a:srgbClr val="FF0000"/>
                </a:solidFill>
              </a:rPr>
              <a:t>Ce qui peut continuer</a:t>
            </a:r>
          </a:p>
          <a:p>
            <a:pPr>
              <a:buFont typeface="Wingdings" pitchFamily="2" charset="2"/>
              <a:buChar char="Ø"/>
            </a:pPr>
            <a:r>
              <a:rPr lang="fr-FR" sz="2200" dirty="0">
                <a:solidFill>
                  <a:srgbClr val="FF0000"/>
                </a:solidFill>
              </a:rPr>
              <a:t>Instaurer des renouvellements d’information grâce aux formations en ligne, de manière annuelle. (Plan de formation)</a:t>
            </a:r>
          </a:p>
          <a:p>
            <a:pPr marL="0" indent="0" algn="ctr">
              <a:buNone/>
            </a:pPr>
            <a:endParaRPr lang="fr-FR" sz="2800" b="1" u="sng" dirty="0"/>
          </a:p>
          <a:p>
            <a:pPr>
              <a:buFont typeface="Wingdings" pitchFamily="2" charset="2"/>
              <a:buChar char="Ø"/>
            </a:pPr>
            <a:endParaRPr lang="fr-FR" sz="2800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14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Heures de formations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Cet axe (non financé par l’ARS) a été pris en compte par la direction.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Entre 2020 et 2021, </a:t>
            </a:r>
            <a:r>
              <a:rPr lang="fr-FR" b="1" dirty="0"/>
              <a:t>54h de formation</a:t>
            </a:r>
            <a:r>
              <a:rPr lang="fr-FR" dirty="0"/>
              <a:t> ont été délivrées</a:t>
            </a:r>
          </a:p>
        </p:txBody>
      </p:sp>
      <p:pic>
        <p:nvPicPr>
          <p:cNvPr id="4" name="Picture 2" descr="https://encrypted-tbn0.gstatic.com/images?q=tbn:ANd9GcSP_1QJeu9ZtDxWf4P6FmvfYMoQrA5lOZsCrDewL2NZ3DYF_b-6l-ATjSURJiE&amp;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34" y="4005064"/>
            <a:ext cx="28083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6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fr-FR" sz="2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Norme 4 </a:t>
            </a:r>
            <a:r>
              <a:rPr lang="fr-FR" sz="27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: IDENTIFICATION, DIAGNOTICS ET SOUTIEN AU SEVRAGE TABAGIQUE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800" b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Objectifs</a:t>
            </a:r>
            <a:endParaRPr lang="fr-FR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Effectuer un repérage systématique du statut tabagique des fumeurs à l’entrée (</a:t>
            </a:r>
            <a:r>
              <a:rPr lang="fr-F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fagerström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) + enregistrement dans le dossier patient. Envoyer au préalable les informations aux patients, avant consultation et prise en charge. </a:t>
            </a:r>
          </a:p>
          <a:p>
            <a:pPr algn="just"/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Définir une méthode de prise en charge avant l’intervention (concerne les hospitalisations programmées).</a:t>
            </a:r>
          </a:p>
          <a:p>
            <a:pPr marL="0" indent="0" algn="ctr">
              <a:buNone/>
            </a:pPr>
            <a:r>
              <a:rPr lang="fr-FR" sz="2400" b="1" u="sng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Fait et à continuer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L’information sur les différentes méthodes de prises en charge sont à disposition du personnel soignant (</a:t>
            </a:r>
            <a:r>
              <a:rPr lang="fr-F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medecins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IDE)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Actuellement, certains médecins oriente les patients fumeurs vers la consultations </a:t>
            </a:r>
            <a:r>
              <a:rPr lang="fr-F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tabacologiques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Le repérage systématique est à améliorer et à réfléchir plus précisément. (groupe de travail avec IDE </a:t>
            </a:r>
            <a:r>
              <a:rPr lang="fr-FR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référente</a:t>
            </a:r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: consultations RAAC)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  <a:p>
            <a:pPr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3129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Enquête e-SATIS TABAC (ambulatoire)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81485" y="580526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statut tabagique n’est pas évalué systématiquement avant l’hospitalisation, et peu de proposition de prise en charge post-op.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94" y="1340768"/>
            <a:ext cx="7029597" cy="459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8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?ui=2&amp;ik=7cc6181906&amp;attid=0.1&amp;permmsgid=msg-f:1718123042003815626&amp;th=17d7ffcdbf0d0cca&amp;view=fimg&amp;fur=ip&amp;sz=s0-l75-ft&amp;attbid=ANGjdJ_VxGTme1CVv8cyAZF4NCokY6ZdEix1O47rZJvEOMI35aE0JItEWxq5qH6sEcibxnalOzdKTS2xt6c4JxGoSgkhEQEZLnnyCSUyKhIbaFNPvxTtCr2SIr8p5cs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" y="692696"/>
            <a:ext cx="840093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0375" y="6021288"/>
            <a:ext cx="843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repérage est systématique, pour les autres items : difficultés d’interprétation.</a:t>
            </a:r>
          </a:p>
        </p:txBody>
      </p:sp>
    </p:spTree>
    <p:extLst>
      <p:ext uri="{BB962C8B-B14F-4D97-AF65-F5344CB8AC3E}">
        <p14:creationId xmlns:p14="http://schemas.microsoft.com/office/powerpoint/2010/main" val="231304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2" b="6227"/>
          <a:stretch/>
        </p:blipFill>
        <p:spPr>
          <a:xfrm>
            <a:off x="3852000" y="3600954"/>
            <a:ext cx="1440000" cy="30684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72" y="404664"/>
            <a:ext cx="1440000" cy="28985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52" y="424233"/>
            <a:ext cx="2052000" cy="14657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00" y="3525032"/>
            <a:ext cx="1404000" cy="2940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9" b="4896"/>
          <a:stretch/>
        </p:blipFill>
        <p:spPr>
          <a:xfrm>
            <a:off x="6156352" y="3694388"/>
            <a:ext cx="1584000" cy="28675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01729" y="1853954"/>
            <a:ext cx="4140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Demandez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nos brochures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23816" y="404664"/>
            <a:ext cx="2592000" cy="2033316"/>
            <a:chOff x="323816" y="404664"/>
            <a:chExt cx="2592000" cy="203331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" t="6405" r="2834" b="2324"/>
            <a:stretch/>
          </p:blipFill>
          <p:spPr>
            <a:xfrm>
              <a:off x="323816" y="404664"/>
              <a:ext cx="2592000" cy="2033316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503692" y="54868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KIT MOIS SANS TABAC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3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1" y="348353"/>
            <a:ext cx="6447501" cy="1132109"/>
          </a:xfrm>
        </p:spPr>
        <p:txBody>
          <a:bodyPr>
            <a:normAutofit/>
          </a:bodyPr>
          <a:lstStyle/>
          <a:p>
            <a:r>
              <a:rPr lang="fr-FR" sz="3200" dirty="0"/>
              <a:t>PROTOCOLE « PRISE EN CHARGE DU PATIENT FUMEUR HOSPITALISE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0" y="1567546"/>
            <a:ext cx="7340600" cy="4992911"/>
          </a:xfrm>
        </p:spPr>
        <p:txBody>
          <a:bodyPr>
            <a:normAutofit fontScale="77500" lnSpcReduction="20000"/>
          </a:bodyPr>
          <a:lstStyle/>
          <a:p>
            <a:r>
              <a:rPr lang="fr-FR" sz="2800" dirty="0"/>
              <a:t>Ajouter le test </a:t>
            </a:r>
            <a:r>
              <a:rPr lang="fr-FR" sz="2800" dirty="0" err="1"/>
              <a:t>Fagerström</a:t>
            </a:r>
            <a:r>
              <a:rPr lang="fr-FR" sz="2800" dirty="0"/>
              <a:t> simplifié: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2800" dirty="0"/>
              <a:t>dans le formulaire: </a:t>
            </a:r>
          </a:p>
          <a:p>
            <a:pPr marL="0" indent="0">
              <a:buNone/>
            </a:pPr>
            <a:r>
              <a:rPr lang="fr-FR" sz="2800" dirty="0"/>
              <a:t>« EVALUATION DU PATIENT: VENU EN HOSPITALISATION COMPLETE 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1111" r="45484"/>
          <a:stretch/>
        </p:blipFill>
        <p:spPr bwMode="auto">
          <a:xfrm>
            <a:off x="4299731" y="2358200"/>
            <a:ext cx="3036753" cy="315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9858" y="1985621"/>
            <a:ext cx="400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fr-F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Patient fumeur           □ OUI            □ NON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141" y="2779500"/>
            <a:ext cx="2296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r-F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Interprétation des résultats :</a:t>
            </a:r>
          </a:p>
          <a:p>
            <a:pPr defTabSz="457200"/>
            <a:r>
              <a:rPr lang="fr-F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 – 1 pas de dépendance</a:t>
            </a:r>
          </a:p>
          <a:p>
            <a:pPr defTabSz="457200"/>
            <a:r>
              <a:rPr lang="fr-F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 – 3 Dépendance modérée</a:t>
            </a:r>
          </a:p>
          <a:p>
            <a:pPr defTabSz="457200"/>
            <a:r>
              <a:rPr lang="fr-F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 – 5 – 6 Dépendance forte</a:t>
            </a:r>
          </a:p>
        </p:txBody>
      </p:sp>
    </p:spTree>
    <p:extLst>
      <p:ext uri="{BB962C8B-B14F-4D97-AF65-F5344CB8AC3E}">
        <p14:creationId xmlns:p14="http://schemas.microsoft.com/office/powerpoint/2010/main" val="3849819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224136"/>
          </a:xfrm>
        </p:spPr>
        <p:txBody>
          <a:bodyPr/>
          <a:lstStyle/>
          <a:p>
            <a:pPr algn="ctr"/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NOMBRE DE CONSULTATIONS </a:t>
            </a:r>
            <a:br>
              <a:rPr lang="fr-FR" sz="3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2020-2021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027200"/>
              </p:ext>
            </p:extLst>
          </p:nvPr>
        </p:nvGraphicFramePr>
        <p:xfrm>
          <a:off x="1010490" y="1596058"/>
          <a:ext cx="7685856" cy="172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2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280">
                <a:tc>
                  <a:txBody>
                    <a:bodyPr/>
                    <a:lstStyle/>
                    <a:p>
                      <a:pPr algn="ctr"/>
                      <a:r>
                        <a:rPr lang="fr-FR" u="sng" dirty="0"/>
                        <a:t>NB consultations</a:t>
                      </a:r>
                      <a:r>
                        <a:rPr lang="fr-FR" u="sng" baseline="0" dirty="0"/>
                        <a:t> 2020</a:t>
                      </a:r>
                      <a:endParaRPr lang="fr-FR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u="sng" dirty="0"/>
                        <a:t>NB</a:t>
                      </a:r>
                      <a:r>
                        <a:rPr lang="fr-FR" u="sng" baseline="0" dirty="0"/>
                        <a:t> consultations  2021</a:t>
                      </a:r>
                      <a:endParaRPr lang="fr-FR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232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7</a:t>
                      </a:r>
                      <a:r>
                        <a:rPr lang="fr-FR" sz="2000" b="1" baseline="0" dirty="0"/>
                        <a:t> dont 2 soignants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32 dont 2 soignants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77100" y="3212976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sz="2400" dirty="0">
                <a:solidFill>
                  <a:srgbClr val="4D4D4D"/>
                </a:solidFill>
                <a:latin typeface="Arial" pitchFamily="34" charset="0"/>
              </a:rPr>
              <a:t>Sur 57 semaines 32 consultations et 18 patients.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sz="2400" dirty="0">
                <a:solidFill>
                  <a:srgbClr val="4D4D4D"/>
                </a:solidFill>
                <a:latin typeface="Arial" pitchFamily="34" charset="0"/>
              </a:rPr>
              <a:t>Les consultations sont orientées via les chirurgiens de la clinique et le médecin oncologue.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>
                <a:solidFill>
                  <a:srgbClr val="4D4D4D"/>
                </a:solidFill>
                <a:latin typeface="Arial" pitchFamily="34" charset="0"/>
              </a:rPr>
              <a:t>Reste à faire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400" dirty="0">
                <a:solidFill>
                  <a:srgbClr val="4D4D4D"/>
                </a:solidFill>
                <a:latin typeface="Arial" pitchFamily="34" charset="0"/>
              </a:rPr>
              <a:t>Poursuivre l’évaluation de l’évolution de la consommation du tabac.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400" dirty="0">
                <a:solidFill>
                  <a:srgbClr val="4D4D4D"/>
                </a:solidFill>
                <a:latin typeface="Arial" pitchFamily="34" charset="0"/>
              </a:rPr>
              <a:t>et de la satisfaction des patients en consultation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800" dirty="0">
              <a:solidFill>
                <a:srgbClr val="4D4D4D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24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7BF2F-1C35-4128-8715-A47D5990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Norme 5 : Environnement sans tabac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90005-828F-4960-AF60-E1A9056C6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fr-FR" sz="2800" dirty="0"/>
              <a:t>Les bâtiment sont entièrement non fumeur</a:t>
            </a:r>
          </a:p>
          <a:p>
            <a:r>
              <a:rPr lang="fr-FR" sz="2800" dirty="0"/>
              <a:t>L’affichage de la politique LSST est clair et sans équivoque</a:t>
            </a:r>
          </a:p>
          <a:p>
            <a:pPr marL="0" indent="0" algn="ctr">
              <a:buNone/>
            </a:pPr>
            <a:r>
              <a:rPr lang="fr-FR" sz="2400" b="1" u="sng" dirty="0">
                <a:solidFill>
                  <a:srgbClr val="FF0000"/>
                </a:solidFill>
              </a:rPr>
              <a:t>Ce qui reste à faire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L’entrée principal est fumeur, penser à l’avenir à aménager un endroit « non fumeur » éloigné de l’entrée principal et des fenêtres. </a:t>
            </a:r>
          </a:p>
        </p:txBody>
      </p:sp>
    </p:spTree>
    <p:extLst>
      <p:ext uri="{BB962C8B-B14F-4D97-AF65-F5344CB8AC3E}">
        <p14:creationId xmlns:p14="http://schemas.microsoft.com/office/powerpoint/2010/main" val="236966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B050"/>
                </a:solidFill>
              </a:rPr>
              <a:t>POUR RAPPEL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En s’inscrivant dans ce projet, la clinique s’est engagé à être « </a:t>
            </a:r>
            <a:r>
              <a:rPr lang="fr-FR" b="1" dirty="0"/>
              <a:t>un promoteur de santé</a:t>
            </a:r>
            <a:r>
              <a:rPr lang="fr-FR" dirty="0"/>
              <a:t> » autour de la question du TABAC</a:t>
            </a:r>
          </a:p>
          <a:p>
            <a:pPr algn="just"/>
            <a:r>
              <a:rPr lang="fr-FR" dirty="0"/>
              <a:t>Concerne aussi bien le </a:t>
            </a:r>
            <a:r>
              <a:rPr lang="fr-FR" b="1" dirty="0"/>
              <a:t>personnel</a:t>
            </a:r>
            <a:r>
              <a:rPr lang="fr-FR" dirty="0"/>
              <a:t> que les </a:t>
            </a:r>
            <a:r>
              <a:rPr lang="fr-FR" b="1" dirty="0"/>
              <a:t>usagers</a:t>
            </a:r>
            <a:r>
              <a:rPr lang="fr-FR" dirty="0"/>
              <a:t> et </a:t>
            </a:r>
            <a:r>
              <a:rPr lang="fr-FR" b="1" dirty="0"/>
              <a:t>patients.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	PREVENTION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			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INFORMATION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CONSEILS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dirty="0"/>
              <a:t>			</a:t>
            </a:r>
            <a:r>
              <a:rPr lang="fr-FR" b="1" dirty="0">
                <a:solidFill>
                  <a:srgbClr val="7030A0"/>
                </a:solidFill>
              </a:rPr>
              <a:t>ACCOMPAGNEMENT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0070C0"/>
                </a:solidFill>
              </a:rPr>
              <a:t>FORMATION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1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DE76D-26BD-4F37-BA95-EB1EB75D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NORME 6 : LIEU DE TRAVAIL SAIN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388770-4470-4F4B-A8CE-520404204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b="1" u="sng" dirty="0"/>
              <a:t>L’objectif</a:t>
            </a:r>
          </a:p>
          <a:p>
            <a:pPr marL="0" indent="0">
              <a:buNone/>
            </a:pPr>
            <a:r>
              <a:rPr lang="fr-FR" sz="2800" dirty="0"/>
              <a:t>- Intégrer un paragraphe sur la prévention des risque liés au tabac et au tabagisme passif, voir un accès à une prise en charge en tabacologie.</a:t>
            </a:r>
          </a:p>
          <a:p>
            <a:pPr marL="0" indent="0" algn="ctr">
              <a:buNone/>
            </a:pPr>
            <a:r>
              <a:rPr lang="fr-FR" sz="2800" b="1" u="sng" dirty="0">
                <a:solidFill>
                  <a:srgbClr val="00B050"/>
                </a:solidFill>
              </a:rPr>
              <a:t>FAIT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Accessibilité au consultation </a:t>
            </a:r>
            <a:r>
              <a:rPr lang="fr-FR" sz="2800" dirty="0" err="1"/>
              <a:t>tabacologique</a:t>
            </a:r>
            <a:r>
              <a:rPr lang="fr-FR" sz="2800" dirty="0"/>
              <a:t> au personnel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5 personnels ont eu recours à un suivi </a:t>
            </a:r>
            <a:r>
              <a:rPr lang="fr-FR" sz="2800" dirty="0" err="1"/>
              <a:t>tabacologique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Et 6 ont pu participer aux ateliers « hypnose et méditation » proposé dans le cadre du mois sans tabac.</a:t>
            </a:r>
          </a:p>
        </p:txBody>
      </p:sp>
    </p:spTree>
    <p:extLst>
      <p:ext uri="{BB962C8B-B14F-4D97-AF65-F5344CB8AC3E}">
        <p14:creationId xmlns:p14="http://schemas.microsoft.com/office/powerpoint/2010/main" val="147424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NORME 7 : Engagement dans la communauté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u="sng" dirty="0"/>
              <a:t>Objectifs </a:t>
            </a:r>
          </a:p>
          <a:p>
            <a:r>
              <a:rPr lang="fr-FR" sz="2800" dirty="0"/>
              <a:t>Coopérer avec d’autres organisations de promotion de la santé</a:t>
            </a:r>
          </a:p>
          <a:p>
            <a:pPr marL="0" indent="0" algn="ctr">
              <a:buNone/>
            </a:pPr>
            <a:r>
              <a:rPr lang="fr-FR" sz="2800" b="1" u="sng" dirty="0">
                <a:solidFill>
                  <a:srgbClr val="00B050"/>
                </a:solidFill>
              </a:rPr>
              <a:t>Fait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En lien étroit avec le COREADD, L.A.S.T et le RESPADD</a:t>
            </a:r>
          </a:p>
          <a:p>
            <a:pPr marL="0" indent="0" algn="ctr">
              <a:buNone/>
            </a:pPr>
            <a:r>
              <a:rPr lang="fr-FR" sz="2800" b="1" u="sng" dirty="0">
                <a:solidFill>
                  <a:srgbClr val="FF0000"/>
                </a:solidFill>
              </a:rPr>
              <a:t>Reste à faire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Continuer les liens et collaborer davantage avec le représentant des usagers.</a:t>
            </a:r>
          </a:p>
        </p:txBody>
      </p:sp>
    </p:spTree>
    <p:extLst>
      <p:ext uri="{BB962C8B-B14F-4D97-AF65-F5344CB8AC3E}">
        <p14:creationId xmlns:p14="http://schemas.microsoft.com/office/powerpoint/2010/main" val="84667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id:image003.png@01D682C5.2796A2C0">
            <a:hlinkClick r:id="rId2"/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528392" cy="20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cid:part2.25473BDF.9B8DCBAB@respadd.org"/>
          <p:cNvPicPr/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r="39571" b="8036"/>
          <a:stretch/>
        </p:blipFill>
        <p:spPr bwMode="auto">
          <a:xfrm>
            <a:off x="5580112" y="4036980"/>
            <a:ext cx="2532484" cy="1219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encrypted-tbn0.gstatic.com/images?q=tbn:ANd9GcSP_1QJeu9ZtDxWf4P6FmvfYMoQrA5lOZsCrDewL2NZ3DYF_b-6l-ATjSURJiE&amp;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90" y="1196752"/>
            <a:ext cx="28083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33265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NOS PARTENAIRES ET RESEAU ADDICTOLOGIE </a:t>
            </a:r>
          </a:p>
        </p:txBody>
      </p:sp>
    </p:spTree>
    <p:extLst>
      <p:ext uri="{BB962C8B-B14F-4D97-AF65-F5344CB8AC3E}">
        <p14:creationId xmlns:p14="http://schemas.microsoft.com/office/powerpoint/2010/main" val="324528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Norme 8 : Surveillance et Evaluation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u="sng" dirty="0"/>
              <a:t>L’objectif</a:t>
            </a:r>
          </a:p>
          <a:p>
            <a:pPr>
              <a:buFontTx/>
              <a:buChar char="-"/>
            </a:pPr>
            <a:r>
              <a:rPr lang="fr-FR" sz="2800" dirty="0"/>
              <a:t>Créer une procédure de contrôle interne prenant en compte les observations des usagers et du personnel</a:t>
            </a:r>
          </a:p>
          <a:p>
            <a:pPr marL="0" indent="0" algn="ctr">
              <a:buNone/>
            </a:pPr>
            <a:r>
              <a:rPr lang="fr-FR" sz="2800" b="1" u="sng" dirty="0"/>
              <a:t>Fait et reste à faire</a:t>
            </a:r>
          </a:p>
          <a:p>
            <a:pPr algn="just">
              <a:buFontTx/>
              <a:buChar char="-"/>
            </a:pPr>
            <a:r>
              <a:rPr lang="fr-FR" sz="2800" dirty="0"/>
              <a:t>Récolter les observations et remarques des usagers et du personnel au cours des prochaines semaines</a:t>
            </a:r>
          </a:p>
          <a:p>
            <a:pPr algn="just">
              <a:buFontTx/>
              <a:buChar char="-"/>
            </a:pPr>
            <a:r>
              <a:rPr lang="fr-FR" sz="2800" dirty="0"/>
              <a:t>Récolter questionnaire « </a:t>
            </a:r>
            <a:r>
              <a:rPr lang="fr-FR" sz="2800" i="1" dirty="0"/>
              <a:t>évaluation de la prise en charge du tabagisme</a:t>
            </a:r>
            <a:r>
              <a:rPr lang="fr-FR" sz="2800" dirty="0"/>
              <a:t> » au cours des prochaines semaines.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56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001" y="609603"/>
            <a:ext cx="8096447" cy="1163214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ACTIONS TRANSVERSALES « PREVENTION /CONSEILS » POUR LES USAGERS ET PERSONNELS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1" y="1843315"/>
            <a:ext cx="7952431" cy="419804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400" dirty="0"/>
              <a:t>Journée Mois sans tabac </a:t>
            </a:r>
          </a:p>
          <a:p>
            <a:pPr>
              <a:buFontTx/>
              <a:buChar char="-"/>
            </a:pPr>
            <a:r>
              <a:rPr lang="fr-FR" sz="2400" dirty="0"/>
              <a:t>Ateliers « hypnose et méditation » pour le personnel</a:t>
            </a:r>
          </a:p>
          <a:p>
            <a:pPr marL="0" indent="0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800" b="1" u="sng" dirty="0"/>
              <a:t>A continuer</a:t>
            </a:r>
          </a:p>
          <a:p>
            <a:pPr marL="0" indent="0" algn="ctr">
              <a:buNone/>
            </a:pPr>
            <a:endParaRPr lang="fr-FR" sz="2800" b="1" u="sng" dirty="0"/>
          </a:p>
          <a:p>
            <a:pPr>
              <a:buFontTx/>
              <a:buChar char="-"/>
            </a:pPr>
            <a:r>
              <a:rPr lang="fr-FR" sz="2400" dirty="0"/>
              <a:t>Journée MOIS SANS TABAC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39951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DIFFICULTES RENCONTREES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L’activité de la clinique réduite et les effectifs aussi ont retardé la constitution du comité de pilotage et rendu difficile les groupes de travail des équipes.</a:t>
            </a:r>
          </a:p>
          <a:p>
            <a:r>
              <a:rPr lang="fr-FR" sz="2800" dirty="0"/>
              <a:t>Les formations décalées d’un an</a:t>
            </a:r>
          </a:p>
          <a:p>
            <a:r>
              <a:rPr lang="fr-FR" sz="2800" dirty="0"/>
              <a:t>Les activités dédiées à la prévention et à la sensibilisation du tabagisme prévues (stand, ateliers, conférence) mais mise en place impossible (raisons sanitaires)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209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RETRO PLANNING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/>
              <a:t>Pour la fin du projet 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b="1" dirty="0"/>
              <a:t>Janvier 2022</a:t>
            </a:r>
            <a:r>
              <a:rPr lang="fr-FR" dirty="0"/>
              <a:t> : Résultats de l’impact de la politique LLST sur le personnel (enquête blouse blanche) et les usagers (e-SATIS et intérêt pour une consultation </a:t>
            </a:r>
            <a:r>
              <a:rPr lang="fr-FR" dirty="0" err="1"/>
              <a:t>tabacologique</a:t>
            </a:r>
            <a:r>
              <a:rPr lang="fr-FR" dirty="0"/>
              <a:t> au sein de la clinique)</a:t>
            </a:r>
          </a:p>
          <a:p>
            <a:pPr marL="0" indent="0">
              <a:buNone/>
            </a:pPr>
            <a:r>
              <a:rPr lang="fr-FR" b="1" dirty="0"/>
              <a:t>Janvier 2022 </a:t>
            </a:r>
            <a:r>
              <a:rPr lang="fr-FR" dirty="0"/>
              <a:t>: Obtention de la plaque « </a:t>
            </a:r>
            <a:r>
              <a:rPr lang="fr-FR" b="1" dirty="0"/>
              <a:t>label Lieu de santé sans Tabac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1919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00B050"/>
                </a:solidFill>
              </a:rPr>
              <a:t>L’AUDIT : PRINCIPAL OUTIL DU PROJET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552728" cy="39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126876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être un établissement de santé sans tabac, le clinique devait répondre à 8 normes portant sur : </a:t>
            </a:r>
          </a:p>
        </p:txBody>
      </p:sp>
    </p:spTree>
    <p:extLst>
      <p:ext uri="{BB962C8B-B14F-4D97-AF65-F5344CB8AC3E}">
        <p14:creationId xmlns:p14="http://schemas.microsoft.com/office/powerpoint/2010/main" val="292863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ETATS DES LIEUX 2020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7107704" cy="3179164"/>
          </a:xfrm>
        </p:spPr>
      </p:pic>
      <p:sp>
        <p:nvSpPr>
          <p:cNvPr id="5" name="ZoneTexte 4"/>
          <p:cNvSpPr txBox="1"/>
          <p:nvPr/>
        </p:nvSpPr>
        <p:spPr>
          <a:xfrm>
            <a:off x="899592" y="1733247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Notre score à l’AUDIT était de  : </a:t>
            </a:r>
          </a:p>
        </p:txBody>
      </p:sp>
    </p:spTree>
    <p:extLst>
      <p:ext uri="{BB962C8B-B14F-4D97-AF65-F5344CB8AC3E}">
        <p14:creationId xmlns:p14="http://schemas.microsoft.com/office/powerpoint/2010/main" val="85242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AUDIT fin 2021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035175"/>
            <a:ext cx="7108825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3275856" y="3501008"/>
            <a:ext cx="2376264" cy="12777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79 / 141 points</a:t>
            </a:r>
          </a:p>
        </p:txBody>
      </p:sp>
    </p:spTree>
    <p:extLst>
      <p:ext uri="{BB962C8B-B14F-4D97-AF65-F5344CB8AC3E}">
        <p14:creationId xmlns:p14="http://schemas.microsoft.com/office/powerpoint/2010/main" val="167841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FR" b="1" dirty="0"/>
              <a:t>Norme 1 : GOUVERNANCE ET ENGAGEMENT</a:t>
            </a:r>
            <a:endParaRPr lang="fr-FR" dirty="0"/>
          </a:p>
          <a:p>
            <a:pPr algn="just"/>
            <a:r>
              <a:rPr lang="fr-FR" sz="2400" dirty="0"/>
              <a:t>Mettre à jour les contrats de travail, stipulant  « </a:t>
            </a:r>
            <a:r>
              <a:rPr lang="fr-FR" sz="2400" i="1" dirty="0"/>
              <a:t> de s’engager à respecter</a:t>
            </a:r>
            <a:r>
              <a:rPr lang="fr-FR" sz="2400" dirty="0"/>
              <a:t> » la politique de lieu de santé sans tabac (LSST) pour l’ensemble des collaborateurs. </a:t>
            </a:r>
          </a:p>
          <a:p>
            <a:pPr lvl="0" algn="just"/>
            <a:r>
              <a:rPr lang="fr-FR" sz="2400" dirty="0"/>
              <a:t>Respect des sous-traitant la politique LSST de l’établissement</a:t>
            </a:r>
          </a:p>
          <a:p>
            <a:pPr marL="0" lvl="0" indent="0" algn="ctr">
              <a:buNone/>
            </a:pPr>
            <a:r>
              <a:rPr lang="fr-FR" sz="2400" b="1" u="sng" dirty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>
                <a:solidFill>
                  <a:srgbClr val="00B050"/>
                </a:solidFill>
              </a:rPr>
              <a:t>Après analyse du contenu des contrats et du règlement intérieur, une mention stipulant cette démarche apparaissait déjà </a:t>
            </a:r>
            <a:r>
              <a:rPr lang="fr-FR" sz="2800" dirty="0">
                <a:solidFill>
                  <a:srgbClr val="00B050"/>
                </a:solidFill>
              </a:rPr>
              <a:t>: « </a:t>
            </a:r>
            <a:r>
              <a:rPr lang="fr-FR" sz="2000" i="1" dirty="0">
                <a:solidFill>
                  <a:srgbClr val="00B050"/>
                </a:solidFill>
              </a:rPr>
              <a:t>Tabac : Il est interdit de fumer dans l’enceinte de l’établissement. Cette interdiction s’étend, bien entendu aux chambres ainsi qu’à tout lieu interne : couloirs et parcs. </a:t>
            </a:r>
            <a:r>
              <a:rPr lang="fr-FR" sz="2800" dirty="0">
                <a:solidFill>
                  <a:srgbClr val="00B05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fr-FR" sz="2400" b="1" u="sng" dirty="0">
                <a:solidFill>
                  <a:srgbClr val="FF0000"/>
                </a:solidFill>
              </a:rPr>
              <a:t>Ce qui reste à faire</a:t>
            </a:r>
            <a:endParaRPr lang="fr-FR" sz="2000" b="1" u="sng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Intégrer la stratégie LSST dans le projet d’établissement.</a:t>
            </a:r>
          </a:p>
          <a:p>
            <a:pPr marL="0" indent="0">
              <a:buNone/>
            </a:pPr>
            <a:endParaRPr lang="fr-FR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rgbClr val="AFDC7E"/>
              </a:solidFill>
            </a:endParaRPr>
          </a:p>
          <a:p>
            <a:pPr marL="0" indent="0" algn="ctr">
              <a:buNone/>
            </a:pPr>
            <a:endParaRPr lang="fr-FR" sz="2800" dirty="0">
              <a:solidFill>
                <a:srgbClr val="AFDC7E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dirty="0">
              <a:solidFill>
                <a:srgbClr val="AFDC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7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fr-FR" sz="3600" b="1" dirty="0"/>
              <a:t>NORME 2 : 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1125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1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Objectifs</a:t>
            </a:r>
            <a:r>
              <a:rPr lang="fr-FR" sz="21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 :</a:t>
            </a:r>
            <a:endParaRPr lang="fr-FR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fr-FR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Informer tous les professionnels sur la politique LSST de l’établissement. </a:t>
            </a:r>
          </a:p>
          <a:p>
            <a:pPr lvl="0"/>
            <a:r>
              <a:rPr lang="fr-FR" sz="2100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Informer les usagers sur la politique LSST de l’établissement.</a:t>
            </a:r>
          </a:p>
          <a:p>
            <a:pPr marL="0" indent="0">
              <a:buNone/>
            </a:pPr>
            <a:endParaRPr lang="fr-FR" sz="2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fr-FR" sz="2100" b="1" i="1" u="sng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Fait </a:t>
            </a:r>
          </a:p>
          <a:p>
            <a:pPr lvl="0" algn="just"/>
            <a:r>
              <a:rPr lang="fr-FR" sz="2100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Constitution d’un document informatif sur la politique LSST et sur les consultations </a:t>
            </a:r>
            <a:r>
              <a:rPr lang="fr-FR" sz="2100" i="1" dirty="0" err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tabacologie</a:t>
            </a:r>
            <a:r>
              <a:rPr lang="fr-FR" sz="2100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 Blue midi,</a:t>
            </a:r>
          </a:p>
          <a:p>
            <a:pPr lvl="0" algn="just"/>
            <a:r>
              <a:rPr lang="fr-FR" sz="2100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journée d’information sur la politique LSST du 12 octobre</a:t>
            </a:r>
          </a:p>
          <a:p>
            <a:pPr lvl="0" algn="just"/>
            <a:r>
              <a:rPr lang="fr-FR" sz="2100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Mise en place une vidéo explicative et informative à l’écran d’accueil pour les patients et usagers.</a:t>
            </a:r>
          </a:p>
          <a:p>
            <a:pPr lvl="0" algn="just"/>
            <a:r>
              <a:rPr lang="fr-FR" sz="2100" i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Création d’une brochure « effets, prévention, conseils » sur le tabac.</a:t>
            </a:r>
          </a:p>
          <a:p>
            <a:pPr marL="0" lvl="0" indent="0" algn="ctr">
              <a:buNone/>
            </a:pPr>
            <a:r>
              <a:rPr lang="fr-FR" sz="2100" b="1" i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 qui reste à faire :</a:t>
            </a:r>
          </a:p>
          <a:p>
            <a:pPr lvl="0"/>
            <a:r>
              <a:rPr lang="fr-FR" sz="21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Ajouter une mention sur le site internet de l’établissement</a:t>
            </a:r>
          </a:p>
          <a:p>
            <a:pPr lvl="0"/>
            <a:r>
              <a:rPr lang="fr-FR" sz="21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Evaluer L’impact de la politique LLST chez le personnel et les patients. </a:t>
            </a:r>
          </a:p>
          <a:p>
            <a:pPr marL="0" lvl="0" indent="0" algn="just">
              <a:buNone/>
            </a:pP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8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1" y="260648"/>
            <a:ext cx="853087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00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04B9EE9-BB08-4796-9E13-62D226F59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397" y="580318"/>
            <a:ext cx="6480000" cy="56598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690836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FE3902"/>
      </a:lt2>
      <a:accent1>
        <a:srgbClr val="FF6B03"/>
      </a:accent1>
      <a:accent2>
        <a:srgbClr val="FF8308"/>
      </a:accent2>
      <a:accent3>
        <a:srgbClr val="FFFFFF"/>
      </a:accent3>
      <a:accent4>
        <a:srgbClr val="404040"/>
      </a:accent4>
      <a:accent5>
        <a:srgbClr val="FFBAAA"/>
      </a:accent5>
      <a:accent6>
        <a:srgbClr val="E77606"/>
      </a:accent6>
      <a:hlink>
        <a:srgbClr val="FFA90B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cet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1181</Words>
  <Application>Microsoft Office PowerPoint</Application>
  <PresentationFormat>Affichage à l'écran (4:3)</PresentationFormat>
  <Paragraphs>143</Paragraphs>
  <Slides>26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26</vt:i4>
      </vt:variant>
    </vt:vector>
  </HeadingPairs>
  <TitlesOfParts>
    <vt:vector size="39" baseType="lpstr">
      <vt:lpstr>Arial</vt:lpstr>
      <vt:lpstr>Calibri</vt:lpstr>
      <vt:lpstr>Franklin Gothic Book</vt:lpstr>
      <vt:lpstr>Franklin Gothic Medium</vt:lpstr>
      <vt:lpstr>Microsoft Sans Serif</vt:lpstr>
      <vt:lpstr>Trebuchet MS</vt:lpstr>
      <vt:lpstr>Verdana</vt:lpstr>
      <vt:lpstr>Wingdings</vt:lpstr>
      <vt:lpstr>Wingdings 3</vt:lpstr>
      <vt:lpstr>Thème Office</vt:lpstr>
      <vt:lpstr>powerpoint-template</vt:lpstr>
      <vt:lpstr>Facette</vt:lpstr>
      <vt:lpstr>Angles</vt:lpstr>
      <vt:lpstr>CLINIQUE SANS TABAC -  OBJECTIF 2021</vt:lpstr>
      <vt:lpstr>POUR RAPPEL</vt:lpstr>
      <vt:lpstr>L’AUDIT : PRINCIPAL OUTIL DU PROJET</vt:lpstr>
      <vt:lpstr>ETATS DES LIEUX 2020</vt:lpstr>
      <vt:lpstr>AUDIT fin 2021</vt:lpstr>
      <vt:lpstr>Présentation PowerPoint</vt:lpstr>
      <vt:lpstr>NORME 2 : COMMUNICATION</vt:lpstr>
      <vt:lpstr>Présentation PowerPoint</vt:lpstr>
      <vt:lpstr>Présentation PowerPoint</vt:lpstr>
      <vt:lpstr>BROCHURE «  EFFETS, PREVENTION, CONSEILS »</vt:lpstr>
      <vt:lpstr>Norme 3 : Formation initiales et continues</vt:lpstr>
      <vt:lpstr>Heures de formations </vt:lpstr>
      <vt:lpstr>Norme 4 : IDENTIFICATION, DIAGNOTICS ET SOUTIEN AU SEVRAGE TABAGIQUE </vt:lpstr>
      <vt:lpstr>Enquête e-SATIS TABAC (ambulatoire)</vt:lpstr>
      <vt:lpstr>Présentation PowerPoint</vt:lpstr>
      <vt:lpstr>Présentation PowerPoint</vt:lpstr>
      <vt:lpstr>PROTOCOLE « PRISE EN CHARGE DU PATIENT FUMEUR HOSPITALISE</vt:lpstr>
      <vt:lpstr>NOMBRE DE CONSULTATIONS  2020-2021</vt:lpstr>
      <vt:lpstr>Norme 5 : Environnement sans tabac</vt:lpstr>
      <vt:lpstr>NORME 6 : LIEU DE TRAVAIL SAIN</vt:lpstr>
      <vt:lpstr>NORME 7 : Engagement dans la communauté</vt:lpstr>
      <vt:lpstr>Présentation PowerPoint</vt:lpstr>
      <vt:lpstr>Norme 8 : Surveillance et Evaluation</vt:lpstr>
      <vt:lpstr>ACTIONS TRANSVERSALES « PREVENTION /CONSEILS » POUR LES USAGERS ET PERSONNELS</vt:lpstr>
      <vt:lpstr>DIFFICULTES RENCONTREES</vt:lpstr>
      <vt:lpstr>RETRO PLANNING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PSYCHOLOGUES</dc:creator>
  <cp:lastModifiedBy>Cécilia Maitre</cp:lastModifiedBy>
  <cp:revision>45</cp:revision>
  <dcterms:created xsi:type="dcterms:W3CDTF">2021-12-01T09:20:17Z</dcterms:created>
  <dcterms:modified xsi:type="dcterms:W3CDTF">2021-12-06T12:02:16Z</dcterms:modified>
</cp:coreProperties>
</file>